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T Sans Narrow"/>
      <p:regular r:id="rId19"/>
      <p:bold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2BAD6BA-A1D7-46F1-BA42-DCFE54A3FA13}">
  <a:tblStyle styleId="{22BAD6BA-A1D7-46F1-BA42-DCFE54A3FA1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ebmd.com/stroke/ss/slideshow-stroke-overview"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3870490/figure/F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ntrehab.com/2015/hand-therapy-exercises-after-strok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file:///Users/leah628/Downloads/US5768710.pdf</a:t>
            </a:r>
          </a:p>
          <a:p>
            <a:pPr lvl="0">
              <a:spcBef>
                <a:spcPts val="0"/>
              </a:spcBef>
              <a:buNone/>
            </a:pPr>
            <a:r>
              <a:rPr lang="en"/>
              <a:t>Videos: http://www.virtualrehab.info/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a:t>
            </a:r>
            <a:r>
              <a:rPr lang="en" u="sng">
                <a:solidFill>
                  <a:schemeClr val="hlink"/>
                </a:solidFill>
                <a:hlinkClick r:id="rId2"/>
              </a:rPr>
              <a:t>https://www.webmd.com/stroke/ss/slideshow-stroke-overview</a:t>
            </a:r>
          </a:p>
          <a:p>
            <a:pPr lvl="0">
              <a:spcBef>
                <a:spcPts val="0"/>
              </a:spcBef>
              <a:buNone/>
            </a:pPr>
            <a:r>
              <a:t/>
            </a:r>
            <a:endParaRPr/>
          </a:p>
          <a:p>
            <a:pPr lvl="0">
              <a:spcBef>
                <a:spcPts val="0"/>
              </a:spcBef>
              <a:buNone/>
            </a:pPr>
            <a:r>
              <a:rPr lang="en"/>
              <a:t>affecting around 800,000 people in the US every year and killing around 140,000 Americans every year (Yang et al.; Benjamin et al.). While these numbers demonstrate the immense significance of stroke, they also provide a vast market for stroke related devices. </a:t>
            </a:r>
          </a:p>
          <a:p>
            <a:pPr lvl="0">
              <a:spcBef>
                <a:spcPts val="0"/>
              </a:spcBef>
              <a:buNone/>
            </a:pPr>
            <a:r>
              <a:t/>
            </a:r>
            <a:endParaRPr/>
          </a:p>
          <a:p>
            <a:pPr lvl="0">
              <a:spcBef>
                <a:spcPts val="0"/>
              </a:spcBef>
              <a:buNone/>
            </a:pPr>
            <a:r>
              <a:rPr lang="en"/>
              <a:t>Stroke commonly falls into 2 categories: ischemic and hemorrhagic.</a:t>
            </a:r>
          </a:p>
          <a:p>
            <a:pPr lvl="0">
              <a:spcBef>
                <a:spcPts val="0"/>
              </a:spcBef>
              <a:buNone/>
            </a:pPr>
            <a:r>
              <a:rPr lang="en"/>
              <a:t>Ischemic -- blood clot</a:t>
            </a:r>
          </a:p>
          <a:p>
            <a:pPr lvl="0">
              <a:spcBef>
                <a:spcPts val="0"/>
              </a:spcBef>
              <a:buNone/>
            </a:pPr>
            <a:r>
              <a:rPr lang="en"/>
              <a:t>Hemorrhagic -- rupture in the artery</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https://www.ncbi.nlm.nih.gov/pmc/articles/PMC3870490/figure/F1/</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To regain those lost functions, the brain must rewire the remaining healthy parts to compensate for the damage. Neuroplasticity, which is the ability of the central nervous system (CNS) to undergo structural and functional change in response to new experiences, modulates this process.</a:t>
            </a:r>
            <a:r>
              <a:rPr baseline="30000" lang="en"/>
              <a:t> </a:t>
            </a:r>
            <a:r>
              <a:rPr lang="en"/>
              <a:t>Physical therapy helps the brain reconfigure itself through motor rehabilitation, a form of motor learning that refers to a relatively permanent change in motor behavior caused by extensively repetitive practice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Images: </a:t>
            </a:r>
            <a:r>
              <a:rPr lang="en" u="sng">
                <a:solidFill>
                  <a:schemeClr val="hlink"/>
                </a:solidFill>
                <a:hlinkClick r:id="rId2"/>
              </a:rPr>
              <a:t>https://www.flintrehab.com/2015/hand-therapy-exercises-after-stroke/</a:t>
            </a:r>
          </a:p>
          <a:p>
            <a:pPr lvl="0">
              <a:spcBef>
                <a:spcPts val="0"/>
              </a:spcBef>
              <a:buNone/>
            </a:pPr>
            <a:r>
              <a:t/>
            </a:r>
            <a:endParaRPr/>
          </a:p>
          <a:p>
            <a:pPr lvl="0">
              <a:spcBef>
                <a:spcPts val="0"/>
              </a:spcBef>
              <a:buNone/>
            </a:pPr>
            <a:r>
              <a:rPr lang="en"/>
              <a:t>Introduce clinet (Dr. Carter)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900"/>
              <a:t>“Given the lack of biofeedback currently utilized for upper extremity rehabilitation, there is a need to provide visual, auditory, and/or tactile biofeedback for rehabilitation among adult patients with a recent stroke that will strive to improve rehabilitation success rate and speed of recovery.”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Hemi-glove: find a picture</a:t>
            </a:r>
          </a:p>
          <a:p>
            <a:pPr lvl="0">
              <a:spcBef>
                <a:spcPts val="0"/>
              </a:spcBef>
              <a:buNone/>
            </a:pPr>
            <a:r>
              <a:rPr lang="en"/>
              <a:t>State all 8</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a3lZHllLYto" TargetMode="External"/><Relationship Id="rId4" Type="http://schemas.openxmlformats.org/officeDocument/2006/relationships/image" Target="../media/image5.jpg"/><Relationship Id="rId11" Type="http://schemas.openxmlformats.org/officeDocument/2006/relationships/image" Target="../media/image13.jpg"/><Relationship Id="rId10" Type="http://schemas.openxmlformats.org/officeDocument/2006/relationships/hyperlink" Target="http://www.youtube.com/watch?v=PC97_6axhPQ" TargetMode="External"/><Relationship Id="rId9" Type="http://schemas.openxmlformats.org/officeDocument/2006/relationships/image" Target="../media/image12.jpg"/><Relationship Id="rId5" Type="http://schemas.openxmlformats.org/officeDocument/2006/relationships/image" Target="../media/image16.png"/><Relationship Id="rId6" Type="http://schemas.openxmlformats.org/officeDocument/2006/relationships/hyperlink" Target="http://www.youtube.com/watch?v=ojiCkrR6RxI" TargetMode="External"/><Relationship Id="rId7" Type="http://schemas.openxmlformats.org/officeDocument/2006/relationships/image" Target="../media/image9.jpg"/><Relationship Id="rId8" Type="http://schemas.openxmlformats.org/officeDocument/2006/relationships/hyperlink" Target="http://www.youtube.com/watch?v=0aEku8t0tr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wrap="square" tIns="91425">
            <a:noAutofit/>
          </a:bodyPr>
          <a:lstStyle/>
          <a:p>
            <a:pPr lvl="0">
              <a:spcBef>
                <a:spcPts val="0"/>
              </a:spcBef>
              <a:buNone/>
            </a:pPr>
            <a:r>
              <a:rPr lang="en"/>
              <a:t>Biofeedback Device in Stroke Rehabilitation</a:t>
            </a:r>
          </a:p>
        </p:txBody>
      </p:sp>
      <p:sp>
        <p:nvSpPr>
          <p:cNvPr id="67" name="Shape 67"/>
          <p:cNvSpPr txBox="1"/>
          <p:nvPr>
            <p:ph idx="1" type="subTitle"/>
          </p:nvPr>
        </p:nvSpPr>
        <p:spPr>
          <a:xfrm>
            <a:off x="1880450" y="2773850"/>
            <a:ext cx="5292300" cy="792600"/>
          </a:xfrm>
          <a:prstGeom prst="rect">
            <a:avLst/>
          </a:prstGeom>
        </p:spPr>
        <p:txBody>
          <a:bodyPr anchorCtr="0" anchor="t" bIns="91425" lIns="91425" rIns="91425" wrap="square" tIns="91425">
            <a:noAutofit/>
          </a:bodyPr>
          <a:lstStyle/>
          <a:p>
            <a:pPr lvl="0">
              <a:spcBef>
                <a:spcPts val="0"/>
              </a:spcBef>
              <a:buNone/>
            </a:pPr>
            <a:r>
              <a:rPr lang="en" sz="1800"/>
              <a:t>Presented by: Olivia Williams</a:t>
            </a:r>
          </a:p>
          <a:p>
            <a:pPr lvl="0">
              <a:spcBef>
                <a:spcPts val="0"/>
              </a:spcBef>
              <a:buNone/>
            </a:pPr>
            <a:r>
              <a:rPr lang="en" sz="1800"/>
              <a:t>Team Members: Galen Cheng &amp; Chris Zhang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50" y="70113"/>
            <a:ext cx="1900500" cy="707400"/>
          </a:xfrm>
          <a:prstGeom prst="rect">
            <a:avLst/>
          </a:prstGeom>
        </p:spPr>
        <p:txBody>
          <a:bodyPr anchorCtr="0" anchor="t" bIns="91425" lIns="91425" rIns="91425" wrap="square" tIns="91425">
            <a:noAutofit/>
          </a:bodyPr>
          <a:lstStyle/>
          <a:p>
            <a:pPr lvl="0">
              <a:spcBef>
                <a:spcPts val="0"/>
              </a:spcBef>
              <a:buNone/>
            </a:pPr>
            <a:r>
              <a:rPr lang="en" sz="2400"/>
              <a:t>Music Therapy</a:t>
            </a:r>
          </a:p>
        </p:txBody>
      </p:sp>
      <p:sp>
        <p:nvSpPr>
          <p:cNvPr id="129" name="Shape 129"/>
          <p:cNvSpPr txBox="1"/>
          <p:nvPr>
            <p:ph type="title"/>
          </p:nvPr>
        </p:nvSpPr>
        <p:spPr>
          <a:xfrm>
            <a:off x="6769450" y="107813"/>
            <a:ext cx="2062800" cy="707400"/>
          </a:xfrm>
          <a:prstGeom prst="rect">
            <a:avLst/>
          </a:prstGeom>
        </p:spPr>
        <p:txBody>
          <a:bodyPr anchorCtr="0" anchor="t" bIns="91425" lIns="91425" rIns="91425" wrap="square" tIns="91425">
            <a:noAutofit/>
          </a:bodyPr>
          <a:lstStyle/>
          <a:p>
            <a:pPr lvl="0" rtl="0">
              <a:spcBef>
                <a:spcPts val="0"/>
              </a:spcBef>
              <a:buNone/>
            </a:pPr>
            <a:r>
              <a:rPr lang="en" sz="2400"/>
              <a:t>Exercise Therapy</a:t>
            </a:r>
          </a:p>
        </p:txBody>
      </p:sp>
      <p:sp>
        <p:nvSpPr>
          <p:cNvPr id="130" name="Shape 130"/>
          <p:cNvSpPr txBox="1"/>
          <p:nvPr>
            <p:ph type="title"/>
          </p:nvPr>
        </p:nvSpPr>
        <p:spPr>
          <a:xfrm>
            <a:off x="311750" y="2532738"/>
            <a:ext cx="2742000" cy="707400"/>
          </a:xfrm>
          <a:prstGeom prst="rect">
            <a:avLst/>
          </a:prstGeom>
        </p:spPr>
        <p:txBody>
          <a:bodyPr anchorCtr="0" anchor="t" bIns="91425" lIns="91425" rIns="91425" wrap="square" tIns="91425">
            <a:noAutofit/>
          </a:bodyPr>
          <a:lstStyle/>
          <a:p>
            <a:pPr lvl="0" rtl="0">
              <a:spcBef>
                <a:spcPts val="0"/>
              </a:spcBef>
              <a:buNone/>
            </a:pPr>
            <a:r>
              <a:rPr lang="en" sz="2400"/>
              <a:t>Motion Recognition</a:t>
            </a:r>
          </a:p>
        </p:txBody>
      </p:sp>
      <p:sp>
        <p:nvSpPr>
          <p:cNvPr id="131" name="Shape 131"/>
          <p:cNvSpPr txBox="1"/>
          <p:nvPr>
            <p:ph type="title"/>
          </p:nvPr>
        </p:nvSpPr>
        <p:spPr>
          <a:xfrm>
            <a:off x="3727500" y="1121338"/>
            <a:ext cx="1900500" cy="707400"/>
          </a:xfrm>
          <a:prstGeom prst="rect">
            <a:avLst/>
          </a:prstGeom>
        </p:spPr>
        <p:txBody>
          <a:bodyPr anchorCtr="0" anchor="t" bIns="91425" lIns="91425" rIns="91425" wrap="square" tIns="91425">
            <a:noAutofit/>
          </a:bodyPr>
          <a:lstStyle/>
          <a:p>
            <a:pPr lvl="0" rtl="0" algn="ctr">
              <a:spcBef>
                <a:spcPts val="0"/>
              </a:spcBef>
              <a:buNone/>
            </a:pPr>
            <a:r>
              <a:rPr lang="en" sz="2400"/>
              <a:t>Robot-based Solutions</a:t>
            </a:r>
          </a:p>
        </p:txBody>
      </p:sp>
      <p:sp>
        <p:nvSpPr>
          <p:cNvPr id="132" name="Shape 132"/>
          <p:cNvSpPr txBox="1"/>
          <p:nvPr>
            <p:ph type="title"/>
          </p:nvPr>
        </p:nvSpPr>
        <p:spPr>
          <a:xfrm>
            <a:off x="6769450" y="2416838"/>
            <a:ext cx="2062800" cy="707400"/>
          </a:xfrm>
          <a:prstGeom prst="rect">
            <a:avLst/>
          </a:prstGeom>
        </p:spPr>
        <p:txBody>
          <a:bodyPr anchorCtr="0" anchor="t" bIns="91425" lIns="91425" rIns="91425" wrap="square" tIns="91425">
            <a:noAutofit/>
          </a:bodyPr>
          <a:lstStyle/>
          <a:p>
            <a:pPr lvl="0" rtl="0">
              <a:spcBef>
                <a:spcPts val="0"/>
              </a:spcBef>
              <a:buNone/>
            </a:pPr>
            <a:r>
              <a:rPr lang="en" sz="2400"/>
              <a:t>Wearable Sensor</a:t>
            </a:r>
          </a:p>
        </p:txBody>
      </p:sp>
      <p:sp>
        <p:nvSpPr>
          <p:cNvPr descr="We all know music can soothe-- but it can do much more. CBS2's Dr. Max Gomez reports." id="133" name="Shape 133" title="Music Glove Helps Patients With Stroke Exercises">
            <a:hlinkClick r:id="rId3"/>
          </p:cNvPr>
          <p:cNvSpPr/>
          <p:nvPr/>
        </p:nvSpPr>
        <p:spPr>
          <a:xfrm>
            <a:off x="417300" y="641588"/>
            <a:ext cx="2521519" cy="1891150"/>
          </a:xfrm>
          <a:prstGeom prst="rect">
            <a:avLst/>
          </a:prstGeom>
          <a:blipFill>
            <a:blip r:embed="rId4">
              <a:alphaModFix/>
            </a:blip>
            <a:stretch>
              <a:fillRect/>
            </a:stretch>
          </a:blipFill>
          <a:ln>
            <a:noFill/>
          </a:ln>
        </p:spPr>
      </p:sp>
      <p:pic>
        <p:nvPicPr>
          <p:cNvPr descr="Screen Shot 2017-10-09 at 8.14.53 AM.png" id="134" name="Shape 134"/>
          <p:cNvPicPr preferRelativeResize="0"/>
          <p:nvPr/>
        </p:nvPicPr>
        <p:blipFill>
          <a:blip r:embed="rId5">
            <a:alphaModFix/>
          </a:blip>
          <a:stretch>
            <a:fillRect/>
          </a:stretch>
        </p:blipFill>
        <p:spPr>
          <a:xfrm>
            <a:off x="6245404" y="701313"/>
            <a:ext cx="2586847" cy="1755224"/>
          </a:xfrm>
          <a:prstGeom prst="rect">
            <a:avLst/>
          </a:prstGeom>
          <a:noFill/>
          <a:ln>
            <a:noFill/>
          </a:ln>
        </p:spPr>
      </p:pic>
      <p:sp>
        <p:nvSpPr>
          <p:cNvPr descr="www.virtualrehab.info" id="135" name="Shape 135" title="VirtualRehab Hands Games">
            <a:hlinkClick r:id="rId6"/>
          </p:cNvPr>
          <p:cNvSpPr/>
          <p:nvPr/>
        </p:nvSpPr>
        <p:spPr>
          <a:xfrm>
            <a:off x="417300" y="3000200"/>
            <a:ext cx="2742000" cy="2056512"/>
          </a:xfrm>
          <a:prstGeom prst="rect">
            <a:avLst/>
          </a:prstGeom>
          <a:blipFill>
            <a:blip r:embed="rId7">
              <a:alphaModFix/>
            </a:blip>
            <a:stretch>
              <a:fillRect/>
            </a:stretch>
          </a:blipFill>
          <a:ln>
            <a:noFill/>
          </a:ln>
        </p:spPr>
      </p:sp>
      <p:sp>
        <p:nvSpPr>
          <p:cNvPr id="136" name="Shape 136" title="Rehab-Robotics Hand of Hope">
            <a:hlinkClick r:id="rId8"/>
          </p:cNvPr>
          <p:cNvSpPr/>
          <p:nvPr/>
        </p:nvSpPr>
        <p:spPr>
          <a:xfrm>
            <a:off x="3297775" y="2091607"/>
            <a:ext cx="2586850" cy="1940143"/>
          </a:xfrm>
          <a:prstGeom prst="rect">
            <a:avLst/>
          </a:prstGeom>
          <a:blipFill>
            <a:blip r:embed="rId9">
              <a:alphaModFix/>
            </a:blip>
            <a:stretch>
              <a:fillRect/>
            </a:stretch>
          </a:blipFill>
          <a:ln>
            <a:noFill/>
          </a:ln>
        </p:spPr>
      </p:sp>
      <p:sp>
        <p:nvSpPr>
          <p:cNvPr descr="www.neofect.com www.rapaelhome.com  RAPAEL Smart Glove provides task-oriented training with games for improvement of finger, wrist and forearm abilities. It is designed to train and measure the detailed movement of fingers based on ergonomic research." id="137" name="Shape 137" title="RAPAEL Smart Glove for Stroke patient hand rehabilitation Exercise">
            <a:hlinkClick r:id="rId10"/>
          </p:cNvPr>
          <p:cNvSpPr/>
          <p:nvPr/>
        </p:nvSpPr>
        <p:spPr>
          <a:xfrm>
            <a:off x="6093000" y="2879900"/>
            <a:ext cx="2866625" cy="2149975"/>
          </a:xfrm>
          <a:prstGeom prst="rect">
            <a:avLst/>
          </a:prstGeom>
          <a:blipFill>
            <a:blip r:embed="rId11">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graphicFrame>
        <p:nvGraphicFramePr>
          <p:cNvPr id="142" name="Shape 142"/>
          <p:cNvGraphicFramePr/>
          <p:nvPr/>
        </p:nvGraphicFramePr>
        <p:xfrm>
          <a:off x="709650" y="1074250"/>
          <a:ext cx="3000000" cy="3000000"/>
        </p:xfrm>
        <a:graphic>
          <a:graphicData uri="http://schemas.openxmlformats.org/drawingml/2006/table">
            <a:tbl>
              <a:tblPr>
                <a:noFill/>
                <a:tableStyleId>{22BAD6BA-A1D7-46F1-BA42-DCFE54A3FA13}</a:tableStyleId>
              </a:tblPr>
              <a:tblGrid>
                <a:gridCol w="1247775"/>
                <a:gridCol w="873450"/>
                <a:gridCol w="862725"/>
                <a:gridCol w="1178475"/>
                <a:gridCol w="1066800"/>
                <a:gridCol w="2553275"/>
              </a:tblGrid>
              <a:tr h="504825">
                <a:tc>
                  <a:txBody>
                    <a:bodyPr>
                      <a:noAutofit/>
                    </a:bodyPr>
                    <a:lstStyle/>
                    <a:p>
                      <a:pPr lvl="0" rtl="0">
                        <a:lnSpc>
                          <a:spcPct val="115000"/>
                        </a:lnSpc>
                        <a:spcBef>
                          <a:spcPts val="0"/>
                        </a:spcBef>
                        <a:buNone/>
                      </a:pPr>
                      <a:r>
                        <a:rPr lang="en"/>
                        <a:t> </a:t>
                      </a:r>
                    </a:p>
                  </a:txBody>
                  <a:tcPr marT="91425" marB="91425" marR="68575" marL="68575">
                    <a:lnT cap="flat" cmpd="sng" w="18950">
                      <a:solidFill>
                        <a:srgbClr val="000000"/>
                      </a:solidFill>
                      <a:prstDash val="solid"/>
                      <a:round/>
                      <a:headEnd len="med" w="med" type="none"/>
                      <a:tailEnd len="med" w="med" type="none"/>
                    </a:lnT>
                  </a:tcPr>
                </a:tc>
                <a:tc>
                  <a:txBody>
                    <a:bodyPr>
                      <a:noAutofit/>
                    </a:bodyPr>
                    <a:lstStyle/>
                    <a:p>
                      <a:pPr lvl="0" rtl="0" algn="ctr">
                        <a:lnSpc>
                          <a:spcPct val="115000"/>
                        </a:lnSpc>
                        <a:spcBef>
                          <a:spcPts val="0"/>
                        </a:spcBef>
                        <a:buNone/>
                      </a:pPr>
                      <a:r>
                        <a:rPr b="1" lang="en" sz="1100"/>
                        <a:t>Music Therapy</a:t>
                      </a:r>
                    </a:p>
                  </a:txBody>
                  <a:tcPr marT="91425" marB="91425" marR="68575" marL="68575">
                    <a:lnT cap="flat" cmpd="sng" w="18950">
                      <a:solidFill>
                        <a:srgbClr val="000000"/>
                      </a:solidFill>
                      <a:prstDash val="solid"/>
                      <a:round/>
                      <a:headEnd len="med" w="med" type="none"/>
                      <a:tailEnd len="med" w="med" type="none"/>
                    </a:lnT>
                  </a:tcPr>
                </a:tc>
                <a:tc>
                  <a:txBody>
                    <a:bodyPr>
                      <a:noAutofit/>
                    </a:bodyPr>
                    <a:lstStyle/>
                    <a:p>
                      <a:pPr lvl="0" rtl="0" algn="ctr">
                        <a:lnSpc>
                          <a:spcPct val="115000"/>
                        </a:lnSpc>
                        <a:spcBef>
                          <a:spcPts val="0"/>
                        </a:spcBef>
                        <a:buNone/>
                      </a:pPr>
                      <a:r>
                        <a:rPr b="1" lang="en" sz="1100"/>
                        <a:t>Exercise Therapy</a:t>
                      </a:r>
                    </a:p>
                  </a:txBody>
                  <a:tcPr marT="91425" marB="91425" marR="68575" marL="68575">
                    <a:lnT cap="flat" cmpd="sng" w="18950">
                      <a:solidFill>
                        <a:srgbClr val="000000"/>
                      </a:solidFill>
                      <a:prstDash val="solid"/>
                      <a:round/>
                      <a:headEnd len="med" w="med" type="none"/>
                      <a:tailEnd len="med" w="med" type="none"/>
                    </a:lnT>
                  </a:tcPr>
                </a:tc>
                <a:tc>
                  <a:txBody>
                    <a:bodyPr>
                      <a:noAutofit/>
                    </a:bodyPr>
                    <a:lstStyle/>
                    <a:p>
                      <a:pPr lvl="0" rtl="0" algn="ctr">
                        <a:lnSpc>
                          <a:spcPct val="115000"/>
                        </a:lnSpc>
                        <a:spcBef>
                          <a:spcPts val="0"/>
                        </a:spcBef>
                        <a:buNone/>
                      </a:pPr>
                      <a:r>
                        <a:rPr b="1" lang="en" sz="1100"/>
                        <a:t>Motion Recognition Systems</a:t>
                      </a:r>
                    </a:p>
                  </a:txBody>
                  <a:tcPr marT="91425" marB="91425" marR="68575" marL="68575">
                    <a:lnT cap="flat" cmpd="sng" w="18950">
                      <a:solidFill>
                        <a:srgbClr val="000000"/>
                      </a:solidFill>
                      <a:prstDash val="solid"/>
                      <a:round/>
                      <a:headEnd len="med" w="med" type="none"/>
                      <a:tailEnd len="med" w="med" type="none"/>
                    </a:lnT>
                  </a:tcPr>
                </a:tc>
                <a:tc>
                  <a:txBody>
                    <a:bodyPr>
                      <a:noAutofit/>
                    </a:bodyPr>
                    <a:lstStyle/>
                    <a:p>
                      <a:pPr lvl="0" rtl="0" algn="ctr">
                        <a:lnSpc>
                          <a:spcPct val="115000"/>
                        </a:lnSpc>
                        <a:spcBef>
                          <a:spcPts val="0"/>
                        </a:spcBef>
                        <a:buNone/>
                      </a:pPr>
                      <a:r>
                        <a:rPr b="1" lang="en" sz="1100"/>
                        <a:t>Robot based solutions</a:t>
                      </a:r>
                    </a:p>
                  </a:txBody>
                  <a:tcPr marT="91425" marB="91425" marR="68575" marL="68575">
                    <a:lnT cap="flat" cmpd="sng" w="18950">
                      <a:solidFill>
                        <a:srgbClr val="000000"/>
                      </a:solidFill>
                      <a:prstDash val="solid"/>
                      <a:round/>
                      <a:headEnd len="med" w="med" type="none"/>
                      <a:tailEnd len="med" w="med" type="none"/>
                    </a:lnT>
                  </a:tcPr>
                </a:tc>
                <a:tc>
                  <a:txBody>
                    <a:bodyPr>
                      <a:noAutofit/>
                    </a:bodyPr>
                    <a:lstStyle/>
                    <a:p>
                      <a:pPr lvl="0" rtl="0" algn="ctr">
                        <a:lnSpc>
                          <a:spcPct val="115000"/>
                        </a:lnSpc>
                        <a:spcBef>
                          <a:spcPts val="0"/>
                        </a:spcBef>
                        <a:buNone/>
                      </a:pPr>
                      <a:r>
                        <a:rPr b="1" lang="en" sz="1100"/>
                        <a:t>Wearable-sensor based systems</a:t>
                      </a:r>
                    </a:p>
                  </a:txBody>
                  <a:tcPr marT="91425" marB="91425" marR="68575" marL="68575">
                    <a:lnT cap="flat" cmpd="sng" w="18950">
                      <a:solidFill>
                        <a:srgbClr val="000000"/>
                      </a:solidFill>
                      <a:prstDash val="solid"/>
                      <a:round/>
                      <a:headEnd len="med" w="med" type="none"/>
                      <a:tailEnd len="med" w="med" type="none"/>
                    </a:lnT>
                  </a:tcPr>
                </a:tc>
              </a:tr>
              <a:tr h="333375">
                <a:tc>
                  <a:txBody>
                    <a:bodyPr>
                      <a:noAutofit/>
                    </a:bodyPr>
                    <a:lstStyle/>
                    <a:p>
                      <a:pPr lvl="0" rtl="0">
                        <a:lnSpc>
                          <a:spcPct val="115000"/>
                        </a:lnSpc>
                        <a:spcBef>
                          <a:spcPts val="0"/>
                        </a:spcBef>
                        <a:spcAft>
                          <a:spcPts val="800"/>
                        </a:spcAft>
                        <a:buNone/>
                      </a:pPr>
                      <a:r>
                        <a:rPr b="1" lang="en" sz="1100"/>
                        <a:t>Feedback</a:t>
                      </a:r>
                    </a:p>
                  </a:txBody>
                  <a:tcPr marT="91425" marB="91425" marR="68575" marL="68575"/>
                </a:tc>
                <a:tc>
                  <a:txBody>
                    <a:bodyPr>
                      <a:noAutofit/>
                    </a:bodyPr>
                    <a:lstStyle/>
                    <a:p>
                      <a:pPr lvl="0" rtl="0" algn="ctr">
                        <a:lnSpc>
                          <a:spcPct val="115000"/>
                        </a:lnSpc>
                        <a:spcBef>
                          <a:spcPts val="0"/>
                        </a:spcBef>
                        <a:buNone/>
                      </a:pPr>
                      <a:r>
                        <a:rPr lang="en"/>
                        <a:t>Auditory</a:t>
                      </a:r>
                    </a:p>
                  </a:txBody>
                  <a:tcPr marT="91425" marB="91425" marR="68575" marL="68575"/>
                </a:tc>
                <a:tc>
                  <a:txBody>
                    <a:bodyPr>
                      <a:noAutofit/>
                    </a:bodyPr>
                    <a:lstStyle/>
                    <a:p>
                      <a:pPr lvl="0" rtl="0" algn="ctr">
                        <a:lnSpc>
                          <a:spcPct val="115000"/>
                        </a:lnSpc>
                        <a:spcBef>
                          <a:spcPts val="0"/>
                        </a:spcBef>
                        <a:buNone/>
                      </a:pPr>
                      <a:r>
                        <a:rPr lang="en"/>
                        <a:t>Tactile</a:t>
                      </a:r>
                    </a:p>
                  </a:txBody>
                  <a:tcPr marT="91425" marB="91425" marR="68575" marL="68575"/>
                </a:tc>
                <a:tc>
                  <a:txBody>
                    <a:bodyPr>
                      <a:noAutofit/>
                    </a:bodyPr>
                    <a:lstStyle/>
                    <a:p>
                      <a:pPr lvl="0" rtl="0" algn="ctr">
                        <a:lnSpc>
                          <a:spcPct val="115000"/>
                        </a:lnSpc>
                        <a:spcBef>
                          <a:spcPts val="0"/>
                        </a:spcBef>
                        <a:buNone/>
                      </a:pPr>
                      <a:r>
                        <a:rPr lang="en"/>
                        <a:t>Visual, Audio</a:t>
                      </a:r>
                    </a:p>
                  </a:txBody>
                  <a:tcPr marT="91425" marB="91425" marR="68575" marL="68575"/>
                </a:tc>
                <a:tc>
                  <a:txBody>
                    <a:bodyPr>
                      <a:noAutofit/>
                    </a:bodyPr>
                    <a:lstStyle/>
                    <a:p>
                      <a:pPr lvl="0" rtl="0" algn="ctr">
                        <a:lnSpc>
                          <a:spcPct val="115000"/>
                        </a:lnSpc>
                        <a:spcBef>
                          <a:spcPts val="0"/>
                        </a:spcBef>
                        <a:buNone/>
                      </a:pPr>
                      <a:r>
                        <a:rPr lang="en"/>
                        <a:t>Tactile</a:t>
                      </a:r>
                    </a:p>
                  </a:txBody>
                  <a:tcPr marT="91425" marB="91425" marR="68575" marL="68575"/>
                </a:tc>
                <a:tc>
                  <a:txBody>
                    <a:bodyPr>
                      <a:noAutofit/>
                    </a:bodyPr>
                    <a:lstStyle/>
                    <a:p>
                      <a:pPr lvl="0" rtl="0" algn="ctr">
                        <a:lnSpc>
                          <a:spcPct val="115000"/>
                        </a:lnSpc>
                        <a:spcBef>
                          <a:spcPts val="0"/>
                        </a:spcBef>
                        <a:buNone/>
                      </a:pPr>
                      <a:r>
                        <a:rPr lang="en"/>
                        <a:t>Visual, Auditory, and/or Tactile</a:t>
                      </a:r>
                    </a:p>
                  </a:txBody>
                  <a:tcPr marT="91425" marB="91425" marR="68575" marL="68575"/>
                </a:tc>
              </a:tr>
              <a:tr h="514350">
                <a:tc>
                  <a:txBody>
                    <a:bodyPr>
                      <a:noAutofit/>
                    </a:bodyPr>
                    <a:lstStyle/>
                    <a:p>
                      <a:pPr lvl="0" rtl="0">
                        <a:lnSpc>
                          <a:spcPct val="115000"/>
                        </a:lnSpc>
                        <a:spcBef>
                          <a:spcPts val="0"/>
                        </a:spcBef>
                        <a:spcAft>
                          <a:spcPts val="800"/>
                        </a:spcAft>
                        <a:buNone/>
                      </a:pPr>
                      <a:r>
                        <a:rPr b="1" lang="en" sz="1100"/>
                        <a:t>Technical Assistance</a:t>
                      </a:r>
                    </a:p>
                  </a:txBody>
                  <a:tcPr marT="91425" marB="91425" marR="68575" marL="68575"/>
                </a:tc>
                <a:tc>
                  <a:txBody>
                    <a:bodyPr>
                      <a:noAutofit/>
                    </a:bodyPr>
                    <a:lstStyle/>
                    <a:p>
                      <a:pPr lvl="0" rtl="0" algn="ctr">
                        <a:lnSpc>
                          <a:spcPct val="115000"/>
                        </a:lnSpc>
                        <a:spcBef>
                          <a:spcPts val="0"/>
                        </a:spcBef>
                        <a:buNone/>
                      </a:pPr>
                      <a:r>
                        <a:rPr lang="en"/>
                        <a:t>Not Required</a:t>
                      </a:r>
                    </a:p>
                  </a:txBody>
                  <a:tcPr marT="91425" marB="91425" marR="68575" marL="68575"/>
                </a:tc>
                <a:tc>
                  <a:txBody>
                    <a:bodyPr>
                      <a:noAutofit/>
                    </a:bodyPr>
                    <a:lstStyle/>
                    <a:p>
                      <a:pPr lvl="0" rtl="0" algn="ctr">
                        <a:lnSpc>
                          <a:spcPct val="115000"/>
                        </a:lnSpc>
                        <a:spcBef>
                          <a:spcPts val="0"/>
                        </a:spcBef>
                        <a:buNone/>
                      </a:pPr>
                      <a:r>
                        <a:rPr lang="en"/>
                        <a:t>Not Required</a:t>
                      </a:r>
                    </a:p>
                  </a:txBody>
                  <a:tcPr marT="91425" marB="91425" marR="68575" marL="68575"/>
                </a:tc>
                <a:tc>
                  <a:txBody>
                    <a:bodyPr>
                      <a:noAutofit/>
                    </a:bodyPr>
                    <a:lstStyle/>
                    <a:p>
                      <a:pPr lvl="0" rtl="0" algn="ctr">
                        <a:lnSpc>
                          <a:spcPct val="115000"/>
                        </a:lnSpc>
                        <a:spcBef>
                          <a:spcPts val="0"/>
                        </a:spcBef>
                        <a:spcAft>
                          <a:spcPts val="800"/>
                        </a:spcAft>
                        <a:buNone/>
                      </a:pPr>
                      <a:r>
                        <a:rPr lang="en"/>
                        <a:t>Required</a:t>
                      </a:r>
                    </a:p>
                    <a:p>
                      <a:pPr lvl="0" rtl="0" algn="ctr">
                        <a:lnSpc>
                          <a:spcPct val="115000"/>
                        </a:lnSpc>
                        <a:spcBef>
                          <a:spcPts val="0"/>
                        </a:spcBef>
                        <a:buNone/>
                      </a:pPr>
                      <a:r>
                        <a:rPr lang="en"/>
                        <a:t> </a:t>
                      </a:r>
                    </a:p>
                  </a:txBody>
                  <a:tcPr marT="91425" marB="91425" marR="68575" marL="68575"/>
                </a:tc>
                <a:tc>
                  <a:txBody>
                    <a:bodyPr>
                      <a:noAutofit/>
                    </a:bodyPr>
                    <a:lstStyle/>
                    <a:p>
                      <a:pPr lvl="0" rtl="0" algn="ctr">
                        <a:lnSpc>
                          <a:spcPct val="115000"/>
                        </a:lnSpc>
                        <a:spcBef>
                          <a:spcPts val="0"/>
                        </a:spcBef>
                        <a:spcAft>
                          <a:spcPts val="800"/>
                        </a:spcAft>
                        <a:buNone/>
                      </a:pPr>
                      <a:r>
                        <a:rPr lang="en"/>
                        <a:t>Required</a:t>
                      </a:r>
                    </a:p>
                    <a:p>
                      <a:pPr lvl="0" rtl="0" algn="ctr">
                        <a:lnSpc>
                          <a:spcPct val="115000"/>
                        </a:lnSpc>
                        <a:spcBef>
                          <a:spcPts val="0"/>
                        </a:spcBef>
                        <a:spcAft>
                          <a:spcPts val="800"/>
                        </a:spcAft>
                        <a:buNone/>
                      </a:pPr>
                      <a:r>
                        <a:rPr lang="en"/>
                        <a:t> </a:t>
                      </a:r>
                    </a:p>
                  </a:txBody>
                  <a:tcPr marT="91425" marB="91425" marR="68575" marL="68575"/>
                </a:tc>
                <a:tc>
                  <a:txBody>
                    <a:bodyPr>
                      <a:noAutofit/>
                    </a:bodyPr>
                    <a:lstStyle/>
                    <a:p>
                      <a:pPr lvl="0" rtl="0" algn="ctr">
                        <a:lnSpc>
                          <a:spcPct val="115000"/>
                        </a:lnSpc>
                        <a:spcBef>
                          <a:spcPts val="0"/>
                        </a:spcBef>
                        <a:spcAft>
                          <a:spcPts val="800"/>
                        </a:spcAft>
                        <a:buNone/>
                      </a:pPr>
                      <a:r>
                        <a:rPr lang="en"/>
                        <a:t>Required</a:t>
                      </a:r>
                    </a:p>
                    <a:p>
                      <a:pPr lvl="0" rtl="0" algn="ctr">
                        <a:lnSpc>
                          <a:spcPct val="115000"/>
                        </a:lnSpc>
                        <a:spcBef>
                          <a:spcPts val="0"/>
                        </a:spcBef>
                        <a:buNone/>
                      </a:pPr>
                      <a:r>
                        <a:rPr lang="en"/>
                        <a:t> </a:t>
                      </a:r>
                    </a:p>
                  </a:txBody>
                  <a:tcPr marT="91425" marB="91425" marR="68575" marL="68575"/>
                </a:tc>
              </a:tr>
              <a:tr h="161925">
                <a:tc>
                  <a:txBody>
                    <a:bodyPr>
                      <a:noAutofit/>
                    </a:bodyPr>
                    <a:lstStyle/>
                    <a:p>
                      <a:pPr lvl="0" rtl="0">
                        <a:lnSpc>
                          <a:spcPct val="115000"/>
                        </a:lnSpc>
                        <a:spcBef>
                          <a:spcPts val="0"/>
                        </a:spcBef>
                        <a:buNone/>
                      </a:pPr>
                      <a:r>
                        <a:rPr b="1" lang="en" sz="1100"/>
                        <a:t>Relative Cost</a:t>
                      </a:r>
                    </a:p>
                  </a:txBody>
                  <a:tcPr marT="91425" marB="91425" marR="68575" marL="68575"/>
                </a:tc>
                <a:tc>
                  <a:txBody>
                    <a:bodyPr>
                      <a:noAutofit/>
                    </a:bodyPr>
                    <a:lstStyle/>
                    <a:p>
                      <a:pPr lvl="0" rtl="0" algn="ctr">
                        <a:lnSpc>
                          <a:spcPct val="115000"/>
                        </a:lnSpc>
                        <a:spcBef>
                          <a:spcPts val="0"/>
                        </a:spcBef>
                        <a:buNone/>
                      </a:pPr>
                      <a:r>
                        <a:rPr lang="en"/>
                        <a:t>Low</a:t>
                      </a:r>
                    </a:p>
                  </a:txBody>
                  <a:tcPr marT="91425" marB="91425" marR="68575" marL="68575"/>
                </a:tc>
                <a:tc>
                  <a:txBody>
                    <a:bodyPr>
                      <a:noAutofit/>
                    </a:bodyPr>
                    <a:lstStyle/>
                    <a:p>
                      <a:pPr lvl="0" rtl="0" algn="ctr">
                        <a:lnSpc>
                          <a:spcPct val="115000"/>
                        </a:lnSpc>
                        <a:spcBef>
                          <a:spcPts val="0"/>
                        </a:spcBef>
                        <a:buNone/>
                      </a:pPr>
                      <a:r>
                        <a:rPr lang="en"/>
                        <a:t>Low</a:t>
                      </a:r>
                    </a:p>
                  </a:txBody>
                  <a:tcPr marT="91425" marB="91425" marR="68575" marL="68575"/>
                </a:tc>
                <a:tc>
                  <a:txBody>
                    <a:bodyPr>
                      <a:noAutofit/>
                    </a:bodyPr>
                    <a:lstStyle/>
                    <a:p>
                      <a:pPr lvl="0" rtl="0" algn="ctr">
                        <a:lnSpc>
                          <a:spcPct val="115000"/>
                        </a:lnSpc>
                        <a:spcBef>
                          <a:spcPts val="0"/>
                        </a:spcBef>
                        <a:buNone/>
                      </a:pPr>
                      <a:r>
                        <a:rPr lang="en"/>
                        <a:t>High</a:t>
                      </a:r>
                    </a:p>
                  </a:txBody>
                  <a:tcPr marT="91425" marB="91425" marR="68575" marL="68575"/>
                </a:tc>
                <a:tc>
                  <a:txBody>
                    <a:bodyPr>
                      <a:noAutofit/>
                    </a:bodyPr>
                    <a:lstStyle/>
                    <a:p>
                      <a:pPr lvl="0" rtl="0" algn="ctr">
                        <a:lnSpc>
                          <a:spcPct val="115000"/>
                        </a:lnSpc>
                        <a:spcBef>
                          <a:spcPts val="0"/>
                        </a:spcBef>
                        <a:buNone/>
                      </a:pPr>
                      <a:r>
                        <a:rPr lang="en"/>
                        <a:t>High</a:t>
                      </a:r>
                    </a:p>
                  </a:txBody>
                  <a:tcPr marT="91425" marB="91425" marR="68575" marL="68575"/>
                </a:tc>
                <a:tc>
                  <a:txBody>
                    <a:bodyPr>
                      <a:noAutofit/>
                    </a:bodyPr>
                    <a:lstStyle/>
                    <a:p>
                      <a:pPr lvl="0" rtl="0" algn="ctr">
                        <a:lnSpc>
                          <a:spcPct val="115000"/>
                        </a:lnSpc>
                        <a:spcBef>
                          <a:spcPts val="0"/>
                        </a:spcBef>
                        <a:buNone/>
                      </a:pPr>
                      <a:r>
                        <a:rPr lang="en"/>
                        <a:t>High</a:t>
                      </a:r>
                    </a:p>
                  </a:txBody>
                  <a:tcPr marT="91425" marB="91425" marR="68575" marL="68575"/>
                </a:tc>
              </a:tr>
              <a:tr h="257175">
                <a:tc>
                  <a:txBody>
                    <a:bodyPr>
                      <a:noAutofit/>
                    </a:bodyPr>
                    <a:lstStyle/>
                    <a:p>
                      <a:pPr lvl="0" rtl="0">
                        <a:lnSpc>
                          <a:spcPct val="115000"/>
                        </a:lnSpc>
                        <a:spcBef>
                          <a:spcPts val="0"/>
                        </a:spcBef>
                        <a:buNone/>
                      </a:pPr>
                      <a:r>
                        <a:rPr b="1" lang="en" sz="1100"/>
                        <a:t>Power Source</a:t>
                      </a:r>
                    </a:p>
                  </a:txBody>
                  <a:tcPr marT="91425" marB="91425" marR="68575" marL="68575"/>
                </a:tc>
                <a:tc>
                  <a:txBody>
                    <a:bodyPr>
                      <a:noAutofit/>
                    </a:bodyPr>
                    <a:lstStyle/>
                    <a:p>
                      <a:pPr lvl="0" rtl="0" algn="ctr">
                        <a:lnSpc>
                          <a:spcPct val="115000"/>
                        </a:lnSpc>
                        <a:spcBef>
                          <a:spcPts val="0"/>
                        </a:spcBef>
                        <a:buNone/>
                      </a:pPr>
                      <a:r>
                        <a:rPr lang="en"/>
                        <a:t>N/A</a:t>
                      </a:r>
                    </a:p>
                  </a:txBody>
                  <a:tcPr marT="91425" marB="91425" marR="68575" marL="68575"/>
                </a:tc>
                <a:tc>
                  <a:txBody>
                    <a:bodyPr>
                      <a:noAutofit/>
                    </a:bodyPr>
                    <a:lstStyle/>
                    <a:p>
                      <a:pPr lvl="0" rtl="0" algn="ctr">
                        <a:lnSpc>
                          <a:spcPct val="115000"/>
                        </a:lnSpc>
                        <a:spcBef>
                          <a:spcPts val="0"/>
                        </a:spcBef>
                        <a:buNone/>
                      </a:pPr>
                      <a:r>
                        <a:rPr lang="en"/>
                        <a:t>N/A</a:t>
                      </a:r>
                    </a:p>
                  </a:txBody>
                  <a:tcPr marT="91425" marB="91425" marR="68575" marL="68575"/>
                </a:tc>
                <a:tc>
                  <a:txBody>
                    <a:bodyPr>
                      <a:noAutofit/>
                    </a:bodyPr>
                    <a:lstStyle/>
                    <a:p>
                      <a:pPr lvl="0" rtl="0" algn="ctr">
                        <a:lnSpc>
                          <a:spcPct val="115000"/>
                        </a:lnSpc>
                        <a:spcBef>
                          <a:spcPts val="0"/>
                        </a:spcBef>
                        <a:buNone/>
                      </a:pPr>
                      <a:r>
                        <a:rPr lang="en"/>
                        <a:t>Required</a:t>
                      </a:r>
                    </a:p>
                  </a:txBody>
                  <a:tcPr marT="91425" marB="91425" marR="68575" marL="68575"/>
                </a:tc>
                <a:tc>
                  <a:txBody>
                    <a:bodyPr>
                      <a:noAutofit/>
                    </a:bodyPr>
                    <a:lstStyle/>
                    <a:p>
                      <a:pPr lvl="0" rtl="0" algn="ctr">
                        <a:lnSpc>
                          <a:spcPct val="115000"/>
                        </a:lnSpc>
                        <a:spcBef>
                          <a:spcPts val="0"/>
                        </a:spcBef>
                        <a:spcAft>
                          <a:spcPts val="800"/>
                        </a:spcAft>
                        <a:buNone/>
                      </a:pPr>
                      <a:r>
                        <a:rPr lang="en"/>
                        <a:t>Required</a:t>
                      </a:r>
                    </a:p>
                  </a:txBody>
                  <a:tcPr marT="91425" marB="91425" marR="68575" marL="68575"/>
                </a:tc>
                <a:tc>
                  <a:txBody>
                    <a:bodyPr>
                      <a:noAutofit/>
                    </a:bodyPr>
                    <a:lstStyle/>
                    <a:p>
                      <a:pPr lvl="0" rtl="0" algn="ctr">
                        <a:lnSpc>
                          <a:spcPct val="115000"/>
                        </a:lnSpc>
                        <a:spcBef>
                          <a:spcPts val="0"/>
                        </a:spcBef>
                        <a:spcAft>
                          <a:spcPts val="800"/>
                        </a:spcAft>
                        <a:buNone/>
                      </a:pPr>
                      <a:r>
                        <a:rPr lang="en"/>
                        <a:t>Required</a:t>
                      </a:r>
                    </a:p>
                  </a:txBody>
                  <a:tcPr marT="91425" marB="91425" marR="68575" marL="68575"/>
                </a:tc>
              </a:tr>
              <a:tr h="266700">
                <a:tc>
                  <a:txBody>
                    <a:bodyPr>
                      <a:noAutofit/>
                    </a:bodyPr>
                    <a:lstStyle/>
                    <a:p>
                      <a:pPr lvl="0" rtl="0">
                        <a:lnSpc>
                          <a:spcPct val="115000"/>
                        </a:lnSpc>
                        <a:spcBef>
                          <a:spcPts val="0"/>
                        </a:spcBef>
                        <a:buNone/>
                      </a:pPr>
                      <a:r>
                        <a:rPr b="1" lang="en" sz="1100"/>
                        <a:t>Relative Weight</a:t>
                      </a:r>
                    </a:p>
                  </a:txBody>
                  <a:tcPr marT="91425" marB="91425" marR="68575" marL="68575">
                    <a:lnB cap="flat" cmpd="sng" w="1895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a:t>Variable</a:t>
                      </a:r>
                    </a:p>
                  </a:txBody>
                  <a:tcPr marT="91425" marB="91425" marR="68575" marL="68575">
                    <a:lnB cap="flat" cmpd="sng" w="1895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a:t>Light</a:t>
                      </a:r>
                    </a:p>
                  </a:txBody>
                  <a:tcPr marT="91425" marB="91425" marR="68575" marL="68575">
                    <a:lnB cap="flat" cmpd="sng" w="1895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a:t>Medium</a:t>
                      </a:r>
                    </a:p>
                  </a:txBody>
                  <a:tcPr marT="91425" marB="91425" marR="68575" marL="68575">
                    <a:lnB cap="flat" cmpd="sng" w="1895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a:t>Medium</a:t>
                      </a:r>
                    </a:p>
                  </a:txBody>
                  <a:tcPr marT="91425" marB="91425" marR="68575" marL="68575">
                    <a:lnB cap="flat" cmpd="sng" w="1895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spcAft>
                          <a:spcPts val="800"/>
                        </a:spcAft>
                        <a:buNone/>
                      </a:pPr>
                      <a:r>
                        <a:rPr lang="en"/>
                        <a:t>Very Light</a:t>
                      </a:r>
                    </a:p>
                  </a:txBody>
                  <a:tcPr marT="91425" marB="91425" marR="68575" marL="68575">
                    <a:lnB cap="flat" cmpd="sng" w="18950">
                      <a:solidFill>
                        <a:srgbClr val="000000"/>
                      </a:solidFill>
                      <a:prstDash val="solid"/>
                      <a:round/>
                      <a:headEnd len="med" w="med" type="none"/>
                      <a:tailEnd len="med" w="med" type="none"/>
                    </a:lnB>
                  </a:tcPr>
                </a:tc>
              </a:tr>
            </a:tbl>
          </a:graphicData>
        </a:graphic>
      </p:graphicFrame>
      <p:sp>
        <p:nvSpPr>
          <p:cNvPr id="143" name="Shape 143"/>
          <p:cNvSpPr txBox="1"/>
          <p:nvPr/>
        </p:nvSpPr>
        <p:spPr>
          <a:xfrm>
            <a:off x="651850" y="428975"/>
            <a:ext cx="6596400" cy="961500"/>
          </a:xfrm>
          <a:prstGeom prst="rect">
            <a:avLst/>
          </a:prstGeom>
          <a:noFill/>
          <a:ln>
            <a:noFill/>
          </a:ln>
        </p:spPr>
        <p:txBody>
          <a:bodyPr anchorCtr="0" anchor="ctr" bIns="91425" lIns="91425" rIns="91425" wrap="square" tIns="91425">
            <a:noAutofit/>
          </a:bodyPr>
          <a:lstStyle/>
          <a:p>
            <a:pPr lvl="0" rtl="0">
              <a:spcBef>
                <a:spcPts val="0"/>
              </a:spcBef>
              <a:buNone/>
            </a:pPr>
            <a:r>
              <a:rPr b="1" lang="en"/>
              <a:t>Table 1. </a:t>
            </a:r>
            <a:r>
              <a:rPr lang="en"/>
              <a:t>Rehabilitation therapy characteristics (Wang et al.).</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286350" y="1140500"/>
            <a:ext cx="8571300" cy="942000"/>
          </a:xfrm>
          <a:prstGeom prst="rect">
            <a:avLst/>
          </a:prstGeom>
        </p:spPr>
        <p:txBody>
          <a:bodyPr anchorCtr="0" anchor="ctr" bIns="91425" lIns="91425" rIns="91425" wrap="square" tIns="91425">
            <a:noAutofit/>
          </a:bodyPr>
          <a:lstStyle/>
          <a:p>
            <a:pPr lvl="0">
              <a:spcBef>
                <a:spcPts val="0"/>
              </a:spcBef>
              <a:buNone/>
            </a:pPr>
            <a:r>
              <a:rPr lang="en"/>
              <a:t>Team Responsibilities</a:t>
            </a:r>
          </a:p>
          <a:p>
            <a:pPr lvl="0">
              <a:spcBef>
                <a:spcPts val="0"/>
              </a:spcBef>
              <a:buNone/>
            </a:pPr>
            <a:r>
              <a:rPr lang="en"/>
              <a:t>&amp; Design Schedule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2" name="Shape 152"/>
        <p:cNvGrpSpPr/>
        <p:nvPr/>
      </p:nvGrpSpPr>
      <p:grpSpPr>
        <a:xfrm>
          <a:off x="0" y="0"/>
          <a:ext cx="0" cy="0"/>
          <a:chOff x="0" y="0"/>
          <a:chExt cx="0" cy="0"/>
        </a:xfrm>
      </p:grpSpPr>
      <p:pic>
        <p:nvPicPr>
          <p:cNvPr descr="schedule.png" id="153" name="Shape 153"/>
          <p:cNvPicPr preferRelativeResize="0"/>
          <p:nvPr/>
        </p:nvPicPr>
        <p:blipFill rotWithShape="1">
          <a:blip r:embed="rId4">
            <a:alphaModFix/>
          </a:blip>
          <a:srcRect b="0" l="2486" r="0" t="0"/>
          <a:stretch/>
        </p:blipFill>
        <p:spPr>
          <a:xfrm>
            <a:off x="-15450" y="-76200"/>
            <a:ext cx="9144001" cy="5239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Outline</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228600" lvl="0" marL="457200" rtl="0">
              <a:spcBef>
                <a:spcPts val="0"/>
              </a:spcBef>
              <a:buChar char="●"/>
            </a:pPr>
            <a:r>
              <a:rPr lang="en"/>
              <a:t>Project Introduction</a:t>
            </a:r>
          </a:p>
          <a:p>
            <a:pPr indent="-228600" lvl="0" marL="457200" rtl="0">
              <a:spcBef>
                <a:spcPts val="0"/>
              </a:spcBef>
              <a:buChar char="●"/>
            </a:pPr>
            <a:r>
              <a:rPr lang="en"/>
              <a:t>Background</a:t>
            </a:r>
          </a:p>
          <a:p>
            <a:pPr indent="-228600" lvl="0" marL="457200" rtl="0">
              <a:spcBef>
                <a:spcPts val="0"/>
              </a:spcBef>
              <a:buChar char="●"/>
            </a:pPr>
            <a:r>
              <a:rPr lang="en"/>
              <a:t>The Need</a:t>
            </a:r>
          </a:p>
          <a:p>
            <a:pPr indent="-228600" lvl="0" marL="457200" rtl="0">
              <a:spcBef>
                <a:spcPts val="0"/>
              </a:spcBef>
              <a:buChar char="●"/>
            </a:pPr>
            <a:r>
              <a:rPr lang="en"/>
              <a:t>Project Scope</a:t>
            </a:r>
          </a:p>
          <a:p>
            <a:pPr indent="-228600" lvl="0" marL="457200" rtl="0">
              <a:spcBef>
                <a:spcPts val="0"/>
              </a:spcBef>
              <a:buChar char="●"/>
            </a:pPr>
            <a:r>
              <a:rPr lang="en"/>
              <a:t>Design Specifications</a:t>
            </a:r>
          </a:p>
          <a:p>
            <a:pPr indent="-228600" lvl="0" marL="457200" rtl="0">
              <a:spcBef>
                <a:spcPts val="0"/>
              </a:spcBef>
              <a:buChar char="●"/>
            </a:pPr>
            <a:r>
              <a:rPr lang="en"/>
              <a:t>Existing Solutions</a:t>
            </a:r>
          </a:p>
          <a:p>
            <a:pPr indent="-228600" lvl="0" marL="457200" rtl="0">
              <a:spcBef>
                <a:spcPts val="0"/>
              </a:spcBef>
              <a:buChar char="●"/>
            </a:pPr>
            <a:r>
              <a:rPr lang="en"/>
              <a:t>Team Responsibilities &amp; Design Schedule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lvl="0">
              <a:spcBef>
                <a:spcPts val="0"/>
              </a:spcBef>
              <a:buNone/>
            </a:pPr>
            <a:r>
              <a:rPr lang="en"/>
              <a:t>Background</a:t>
            </a:r>
          </a:p>
        </p:txBody>
      </p:sp>
      <p:pic>
        <p:nvPicPr>
          <p:cNvPr descr="webmd_rm_illustration_of_stroke_causes_.jpg" id="79" name="Shape 79"/>
          <p:cNvPicPr preferRelativeResize="0"/>
          <p:nvPr/>
        </p:nvPicPr>
        <p:blipFill>
          <a:blip r:embed="rId3">
            <a:alphaModFix/>
          </a:blip>
          <a:stretch>
            <a:fillRect/>
          </a:stretch>
        </p:blipFill>
        <p:spPr>
          <a:xfrm>
            <a:off x="2483875" y="1756800"/>
            <a:ext cx="4535453" cy="308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Background</a:t>
            </a:r>
          </a:p>
        </p:txBody>
      </p:sp>
      <p:sp>
        <p:nvSpPr>
          <p:cNvPr id="85" name="Shape 85"/>
          <p:cNvSpPr txBox="1"/>
          <p:nvPr>
            <p:ph idx="1" type="body"/>
          </p:nvPr>
        </p:nvSpPr>
        <p:spPr>
          <a:xfrm>
            <a:off x="311700" y="1266175"/>
            <a:ext cx="3723000" cy="3302700"/>
          </a:xfrm>
          <a:prstGeom prst="rect">
            <a:avLst/>
          </a:prstGeom>
        </p:spPr>
        <p:txBody>
          <a:bodyPr anchorCtr="0" anchor="t" bIns="91425" lIns="91425" rIns="91425" wrap="square" tIns="91425">
            <a:noAutofit/>
          </a:bodyPr>
          <a:lstStyle/>
          <a:p>
            <a:pPr indent="-228600" lvl="0" marL="457200" rtl="0">
              <a:spcBef>
                <a:spcPts val="0"/>
              </a:spcBef>
            </a:pPr>
            <a:r>
              <a:rPr lang="en"/>
              <a:t>Lasting impact of stroke</a:t>
            </a:r>
          </a:p>
          <a:p>
            <a:pPr indent="-228600" lvl="1" marL="914400" rtl="0">
              <a:spcBef>
                <a:spcPts val="0"/>
              </a:spcBef>
            </a:pPr>
            <a:r>
              <a:rPr lang="en"/>
              <a:t>Time dependent</a:t>
            </a:r>
          </a:p>
          <a:p>
            <a:pPr indent="-228600" lvl="0" marL="457200" rtl="0">
              <a:spcBef>
                <a:spcPts val="0"/>
              </a:spcBef>
            </a:pPr>
            <a:r>
              <a:rPr lang="en"/>
              <a:t>Common deficits - motor i</a:t>
            </a:r>
            <a:r>
              <a:rPr lang="en"/>
              <a:t>mpairments</a:t>
            </a:r>
          </a:p>
          <a:p>
            <a:pPr indent="-228600" lvl="1" marL="914400" rtl="0">
              <a:spcBef>
                <a:spcPts val="0"/>
              </a:spcBef>
            </a:pPr>
            <a:r>
              <a:rPr lang="en"/>
              <a:t>S</a:t>
            </a:r>
            <a:r>
              <a:rPr lang="en"/>
              <a:t>pasms</a:t>
            </a:r>
          </a:p>
          <a:p>
            <a:pPr indent="-228600" lvl="1" marL="914400" rtl="0">
              <a:spcBef>
                <a:spcPts val="0"/>
              </a:spcBef>
            </a:pPr>
            <a:r>
              <a:rPr lang="en"/>
              <a:t>Incoordination</a:t>
            </a:r>
          </a:p>
          <a:p>
            <a:pPr indent="-228600" lvl="1" marL="914400" rtl="0">
              <a:spcBef>
                <a:spcPts val="0"/>
              </a:spcBef>
            </a:pPr>
            <a:r>
              <a:rPr b="1" lang="en"/>
              <a:t>Hemiparesis</a:t>
            </a:r>
          </a:p>
          <a:p>
            <a:pPr indent="-228600" lvl="1" marL="914400" rtl="0">
              <a:spcBef>
                <a:spcPts val="0"/>
              </a:spcBef>
            </a:pPr>
            <a:r>
              <a:rPr b="1" lang="en"/>
              <a:t>Dumbness</a:t>
            </a:r>
          </a:p>
          <a:p>
            <a:pPr indent="-228600" lvl="0" marL="457200">
              <a:spcBef>
                <a:spcPts val="0"/>
              </a:spcBef>
            </a:pPr>
            <a:r>
              <a:rPr b="1" lang="en"/>
              <a:t>75% of stroke survivors</a:t>
            </a:r>
            <a:r>
              <a:rPr lang="en"/>
              <a:t> experience upper extremity impairments</a:t>
            </a:r>
          </a:p>
        </p:txBody>
      </p:sp>
      <p:sp>
        <p:nvSpPr>
          <p:cNvPr id="86" name="Shape 86"/>
          <p:cNvSpPr txBox="1"/>
          <p:nvPr>
            <p:ph idx="2" type="body"/>
          </p:nvPr>
        </p:nvSpPr>
        <p:spPr>
          <a:xfrm>
            <a:off x="5109300" y="4568875"/>
            <a:ext cx="3723000" cy="427200"/>
          </a:xfrm>
          <a:prstGeom prst="rect">
            <a:avLst/>
          </a:prstGeom>
        </p:spPr>
        <p:txBody>
          <a:bodyPr anchorCtr="0" anchor="t" bIns="91425" lIns="91425" rIns="91425" wrap="square" tIns="91425">
            <a:noAutofit/>
          </a:bodyPr>
          <a:lstStyle/>
          <a:p>
            <a:pPr lvl="0">
              <a:spcBef>
                <a:spcPts val="0"/>
              </a:spcBef>
              <a:buNone/>
            </a:pPr>
            <a:r>
              <a:rPr b="1" lang="en" sz="1100"/>
              <a:t>Mang CS. </a:t>
            </a:r>
            <a:r>
              <a:rPr lang="en" sz="1100"/>
              <a:t>Promoting Neuroplasticity</a:t>
            </a:r>
          </a:p>
        </p:txBody>
      </p:sp>
      <p:pic>
        <p:nvPicPr>
          <p:cNvPr descr="background.jpg" id="87" name="Shape 87"/>
          <p:cNvPicPr preferRelativeResize="0"/>
          <p:nvPr/>
        </p:nvPicPr>
        <p:blipFill>
          <a:blip r:embed="rId3">
            <a:alphaModFix/>
          </a:blip>
          <a:stretch>
            <a:fillRect/>
          </a:stretch>
        </p:blipFill>
        <p:spPr>
          <a:xfrm>
            <a:off x="4161225" y="884175"/>
            <a:ext cx="4982776" cy="3581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lvl="0">
              <a:spcBef>
                <a:spcPts val="0"/>
              </a:spcBef>
              <a:buNone/>
            </a:pPr>
            <a:r>
              <a:rPr lang="en"/>
              <a:t>The Need</a:t>
            </a:r>
          </a:p>
        </p:txBody>
      </p:sp>
      <p:pic>
        <p:nvPicPr>
          <p:cNvPr descr="intro.jpg" id="93" name="Shape 93"/>
          <p:cNvPicPr preferRelativeResize="0"/>
          <p:nvPr/>
        </p:nvPicPr>
        <p:blipFill>
          <a:blip r:embed="rId3">
            <a:alphaModFix/>
          </a:blip>
          <a:stretch>
            <a:fillRect/>
          </a:stretch>
        </p:blipFill>
        <p:spPr>
          <a:xfrm>
            <a:off x="5650000" y="1756800"/>
            <a:ext cx="2326473" cy="3081900"/>
          </a:xfrm>
          <a:prstGeom prst="rect">
            <a:avLst/>
          </a:prstGeom>
          <a:noFill/>
          <a:ln>
            <a:noFill/>
          </a:ln>
        </p:spPr>
      </p:pic>
      <p:pic>
        <p:nvPicPr>
          <p:cNvPr descr="intro2.jpg" id="94" name="Shape 94"/>
          <p:cNvPicPr preferRelativeResize="0"/>
          <p:nvPr/>
        </p:nvPicPr>
        <p:blipFill>
          <a:blip r:embed="rId4">
            <a:alphaModFix/>
          </a:blip>
          <a:stretch>
            <a:fillRect/>
          </a:stretch>
        </p:blipFill>
        <p:spPr>
          <a:xfrm>
            <a:off x="1167523" y="1756800"/>
            <a:ext cx="3902042" cy="308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p:nvPr/>
        </p:nvSpPr>
        <p:spPr>
          <a:xfrm>
            <a:off x="6515347" y="1924388"/>
            <a:ext cx="2381400" cy="23985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00" name="Shape 100"/>
          <p:cNvSpPr/>
          <p:nvPr/>
        </p:nvSpPr>
        <p:spPr>
          <a:xfrm>
            <a:off x="3375400" y="1984350"/>
            <a:ext cx="2933700" cy="22764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01" name="Shape 101"/>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lvl="0">
              <a:spcBef>
                <a:spcPts val="0"/>
              </a:spcBef>
              <a:buNone/>
            </a:pPr>
            <a:r>
              <a:rPr lang="en"/>
              <a:t>The Project Scope</a:t>
            </a:r>
          </a:p>
        </p:txBody>
      </p:sp>
      <p:sp>
        <p:nvSpPr>
          <p:cNvPr id="102" name="Shape 102"/>
          <p:cNvSpPr txBox="1"/>
          <p:nvPr/>
        </p:nvSpPr>
        <p:spPr>
          <a:xfrm>
            <a:off x="105750" y="2923550"/>
            <a:ext cx="8780100" cy="2067000"/>
          </a:xfrm>
          <a:prstGeom prst="rect">
            <a:avLst/>
          </a:prstGeom>
          <a:noFill/>
          <a:ln>
            <a:noFill/>
          </a:ln>
        </p:spPr>
        <p:txBody>
          <a:bodyPr anchorCtr="0" anchor="t" bIns="91425" lIns="91425" rIns="91425" wrap="square" tIns="91425">
            <a:noAutofit/>
          </a:bodyPr>
          <a:lstStyle/>
          <a:p>
            <a:pPr lvl="0">
              <a:spcBef>
                <a:spcPts val="0"/>
              </a:spcBef>
              <a:buNone/>
            </a:pPr>
            <a:r>
              <a:t/>
            </a:r>
            <a:endParaRPr sz="2400"/>
          </a:p>
        </p:txBody>
      </p:sp>
      <p:pic>
        <p:nvPicPr>
          <p:cNvPr descr="need.png" id="103" name="Shape 103"/>
          <p:cNvPicPr preferRelativeResize="0"/>
          <p:nvPr/>
        </p:nvPicPr>
        <p:blipFill>
          <a:blip r:embed="rId3">
            <a:alphaModFix/>
          </a:blip>
          <a:stretch>
            <a:fillRect/>
          </a:stretch>
        </p:blipFill>
        <p:spPr>
          <a:xfrm>
            <a:off x="3650850" y="2194874"/>
            <a:ext cx="2162134" cy="2067000"/>
          </a:xfrm>
          <a:prstGeom prst="rect">
            <a:avLst/>
          </a:prstGeom>
          <a:noFill/>
          <a:ln>
            <a:noFill/>
          </a:ln>
        </p:spPr>
      </p:pic>
      <p:pic>
        <p:nvPicPr>
          <p:cNvPr descr="need2.png" id="104" name="Shape 104"/>
          <p:cNvPicPr preferRelativeResize="0"/>
          <p:nvPr/>
        </p:nvPicPr>
        <p:blipFill>
          <a:blip r:embed="rId4">
            <a:alphaModFix/>
          </a:blip>
          <a:stretch>
            <a:fillRect/>
          </a:stretch>
        </p:blipFill>
        <p:spPr>
          <a:xfrm>
            <a:off x="235508" y="2376721"/>
            <a:ext cx="2933642" cy="1884050"/>
          </a:xfrm>
          <a:prstGeom prst="rect">
            <a:avLst/>
          </a:prstGeom>
          <a:noFill/>
          <a:ln>
            <a:noFill/>
          </a:ln>
        </p:spPr>
      </p:pic>
      <p:pic>
        <p:nvPicPr>
          <p:cNvPr descr="need 3.jpg" id="105" name="Shape 105"/>
          <p:cNvPicPr preferRelativeResize="0"/>
          <p:nvPr/>
        </p:nvPicPr>
        <p:blipFill rotWithShape="1">
          <a:blip r:embed="rId5">
            <a:alphaModFix/>
          </a:blip>
          <a:srcRect b="0" l="0" r="63050" t="0"/>
          <a:stretch/>
        </p:blipFill>
        <p:spPr>
          <a:xfrm>
            <a:off x="7113625" y="2255425"/>
            <a:ext cx="980603" cy="1884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lvl="0">
              <a:spcBef>
                <a:spcPts val="0"/>
              </a:spcBef>
              <a:buNone/>
            </a:pPr>
            <a:r>
              <a:rPr lang="en"/>
              <a:t>Design Specifications</a:t>
            </a:r>
          </a:p>
        </p:txBody>
      </p:sp>
      <p:pic>
        <p:nvPicPr>
          <p:cNvPr descr="hemi glove.jpg" id="111" name="Shape 111"/>
          <p:cNvPicPr preferRelativeResize="0"/>
          <p:nvPr/>
        </p:nvPicPr>
        <p:blipFill>
          <a:blip r:embed="rId3">
            <a:alphaModFix/>
          </a:blip>
          <a:stretch>
            <a:fillRect/>
          </a:stretch>
        </p:blipFill>
        <p:spPr>
          <a:xfrm>
            <a:off x="790250" y="1756800"/>
            <a:ext cx="2901200" cy="2901200"/>
          </a:xfrm>
          <a:prstGeom prst="rect">
            <a:avLst/>
          </a:prstGeom>
          <a:noFill/>
          <a:ln>
            <a:noFill/>
          </a:ln>
        </p:spPr>
      </p:pic>
      <p:pic>
        <p:nvPicPr>
          <p:cNvPr descr="strokepatien.png" id="112" name="Shape 112"/>
          <p:cNvPicPr preferRelativeResize="0"/>
          <p:nvPr/>
        </p:nvPicPr>
        <p:blipFill>
          <a:blip r:embed="rId4">
            <a:alphaModFix/>
          </a:blip>
          <a:stretch>
            <a:fillRect/>
          </a:stretch>
        </p:blipFill>
        <p:spPr>
          <a:xfrm>
            <a:off x="4228125" y="2118200"/>
            <a:ext cx="4519200" cy="25397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Specifications</a:t>
            </a:r>
          </a:p>
        </p:txBody>
      </p:sp>
      <p:sp>
        <p:nvSpPr>
          <p:cNvPr id="118" name="Shape 118"/>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17500" lvl="0" marL="457200" rtl="0">
              <a:spcBef>
                <a:spcPts val="0"/>
              </a:spcBef>
              <a:buSzPct val="100000"/>
            </a:pPr>
            <a:r>
              <a:rPr b="1" lang="en" sz="1400"/>
              <a:t>Size:</a:t>
            </a:r>
            <a:r>
              <a:rPr lang="en" sz="1400"/>
              <a:t> 65cm x 35 cm x 15 cm in order to fit into a packpack</a:t>
            </a:r>
          </a:p>
          <a:p>
            <a:pPr indent="-317500" lvl="0" marL="457200" rtl="0">
              <a:spcBef>
                <a:spcPts val="0"/>
              </a:spcBef>
              <a:buSzPct val="100000"/>
            </a:pPr>
            <a:r>
              <a:rPr b="1" lang="en" sz="1400"/>
              <a:t>Weight:</a:t>
            </a:r>
            <a:r>
              <a:rPr lang="en" sz="1400"/>
              <a:t> less than 20 lbs with no more than 0.2 kg touching patient</a:t>
            </a:r>
          </a:p>
          <a:p>
            <a:pPr indent="-317500" lvl="0" marL="457200" rtl="0">
              <a:spcBef>
                <a:spcPts val="0"/>
              </a:spcBef>
              <a:buSzPct val="100000"/>
            </a:pPr>
            <a:r>
              <a:rPr b="1" lang="en" sz="1400"/>
              <a:t>Budget:</a:t>
            </a:r>
            <a:r>
              <a:rPr lang="en" sz="1400"/>
              <a:t> $2000</a:t>
            </a:r>
          </a:p>
          <a:p>
            <a:pPr indent="-317500" lvl="0" marL="457200" rtl="0">
              <a:spcBef>
                <a:spcPts val="0"/>
              </a:spcBef>
              <a:buSzPct val="100000"/>
            </a:pPr>
            <a:r>
              <a:rPr b="1" lang="en" sz="1400"/>
              <a:t>Safe</a:t>
            </a:r>
            <a:r>
              <a:rPr lang="en" sz="1400"/>
              <a:t>: won’t worsen patient’s condition</a:t>
            </a:r>
          </a:p>
          <a:p>
            <a:pPr indent="-317500" lvl="0" marL="457200" rtl="0">
              <a:spcBef>
                <a:spcPts val="0"/>
              </a:spcBef>
              <a:buSzPct val="100000"/>
            </a:pPr>
            <a:r>
              <a:rPr b="1" lang="en" sz="1400"/>
              <a:t>Use:</a:t>
            </a:r>
            <a:r>
              <a:rPr lang="en" sz="1400"/>
              <a:t> Right-handed device detecting 10 degree displacement</a:t>
            </a:r>
          </a:p>
          <a:p>
            <a:pPr indent="-317500" lvl="0" marL="457200" rtl="0">
              <a:spcBef>
                <a:spcPts val="0"/>
              </a:spcBef>
              <a:buSzPct val="100000"/>
            </a:pPr>
            <a:r>
              <a:rPr b="1" lang="en" sz="1400"/>
              <a:t>Feedback:</a:t>
            </a:r>
            <a:r>
              <a:rPr lang="en" sz="1400"/>
              <a:t> provides visual, auditory, or tactile with delay of less than 100 ms</a:t>
            </a:r>
          </a:p>
          <a:p>
            <a:pPr indent="-317500" lvl="0" marL="457200" rtl="0">
              <a:spcBef>
                <a:spcPts val="0"/>
              </a:spcBef>
              <a:buSzPct val="100000"/>
            </a:pPr>
            <a:r>
              <a:rPr b="1" lang="en" sz="1400"/>
              <a:t>Power Source:</a:t>
            </a:r>
            <a:r>
              <a:rPr lang="en" sz="1400"/>
              <a:t> enough to last for 30 min during session</a:t>
            </a:r>
          </a:p>
          <a:p>
            <a:pPr indent="-317500" lvl="0" marL="457200" rtl="0">
              <a:spcBef>
                <a:spcPts val="0"/>
              </a:spcBef>
              <a:buSzPct val="100000"/>
            </a:pPr>
            <a:r>
              <a:rPr b="1" lang="en" sz="1400"/>
              <a:t>Durability: </a:t>
            </a:r>
            <a:r>
              <a:rPr lang="en" sz="1400"/>
              <a:t>device will last at least 1 month and cleanable if in contact with patient</a:t>
            </a:r>
          </a:p>
          <a:p>
            <a:pPr indent="-317500" lvl="0" marL="457200" rtl="0">
              <a:spcBef>
                <a:spcPts val="0"/>
              </a:spcBef>
              <a:buSzPct val="100000"/>
            </a:pPr>
            <a:r>
              <a:rPr b="1" lang="en" sz="1400"/>
              <a:t>Comfortable:</a:t>
            </a:r>
            <a:r>
              <a:rPr lang="en" sz="1400"/>
              <a:t> won’t cause </a:t>
            </a:r>
            <a:r>
              <a:rPr lang="en" sz="1400"/>
              <a:t>chafing</a:t>
            </a:r>
            <a:r>
              <a:rPr lang="en" sz="1400"/>
              <a:t> or pain due to swelling</a:t>
            </a:r>
          </a:p>
          <a:p>
            <a:pPr indent="-317500" lvl="0" marL="457200" rtl="0">
              <a:spcBef>
                <a:spcPts val="0"/>
              </a:spcBef>
              <a:buSzPct val="100000"/>
            </a:pPr>
            <a:r>
              <a:rPr b="1" lang="en" sz="1400"/>
              <a:t>Tasks:</a:t>
            </a:r>
            <a:r>
              <a:rPr lang="en" sz="1400"/>
              <a:t> difficult enough so when utilized, 70% patient success rate with exercises given </a:t>
            </a:r>
            <a:r>
              <a:rPr lang="en" sz="1400"/>
              <a:t>repetitive</a:t>
            </a:r>
            <a:r>
              <a:rPr lang="en" sz="1400"/>
              <a:t> practice</a:t>
            </a:r>
          </a:p>
          <a:p>
            <a:pPr indent="-317500" lvl="0" marL="457200" rtl="0">
              <a:spcBef>
                <a:spcPts val="0"/>
              </a:spcBef>
              <a:buSzPct val="100000"/>
            </a:pPr>
            <a:r>
              <a:rPr b="1" lang="en" sz="1400"/>
              <a:t>Engagement:</a:t>
            </a:r>
            <a:r>
              <a:rPr lang="en" sz="1400"/>
              <a:t> patient engaged for at least 20 min</a:t>
            </a:r>
          </a:p>
          <a:p>
            <a:pPr indent="-317500" lvl="0" marL="457200">
              <a:spcBef>
                <a:spcPts val="0"/>
              </a:spcBef>
              <a:buSzPct val="100000"/>
            </a:pPr>
            <a:r>
              <a:rPr b="1" lang="en" sz="1400"/>
              <a:t>Setup time:</a:t>
            </a:r>
            <a:r>
              <a:rPr lang="en" sz="1400"/>
              <a:t> less than 5% of overall therapy time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1000"/>
                                        <p:tgtEl>
                                          <p:spTgt spid="1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animEffect filter="fade" transition="in">
                                      <p:cBhvr>
                                        <p:cTn dur="1000"/>
                                        <p:tgtEl>
                                          <p:spTgt spid="1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6" st="6"/>
                                            </p:txEl>
                                          </p:spTgt>
                                        </p:tgtEl>
                                        <p:attrNameLst>
                                          <p:attrName>style.visibility</p:attrName>
                                        </p:attrNameLst>
                                      </p:cBhvr>
                                      <p:to>
                                        <p:strVal val="visible"/>
                                      </p:to>
                                    </p:set>
                                    <p:animEffect filter="fade" transition="in">
                                      <p:cBhvr>
                                        <p:cTn dur="1000"/>
                                        <p:tgtEl>
                                          <p:spTgt spid="11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7" st="7"/>
                                            </p:txEl>
                                          </p:spTgt>
                                        </p:tgtEl>
                                        <p:attrNameLst>
                                          <p:attrName>style.visibility</p:attrName>
                                        </p:attrNameLst>
                                      </p:cBhvr>
                                      <p:to>
                                        <p:strVal val="visible"/>
                                      </p:to>
                                    </p:set>
                                    <p:animEffect filter="fade" transition="in">
                                      <p:cBhvr>
                                        <p:cTn dur="1000"/>
                                        <p:tgtEl>
                                          <p:spTgt spid="11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8" st="8"/>
                                            </p:txEl>
                                          </p:spTgt>
                                        </p:tgtEl>
                                        <p:attrNameLst>
                                          <p:attrName>style.visibility</p:attrName>
                                        </p:attrNameLst>
                                      </p:cBhvr>
                                      <p:to>
                                        <p:strVal val="visible"/>
                                      </p:to>
                                    </p:set>
                                    <p:animEffect filter="fade" transition="in">
                                      <p:cBhvr>
                                        <p:cTn dur="1000"/>
                                        <p:tgtEl>
                                          <p:spTgt spid="11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9" st="9"/>
                                            </p:txEl>
                                          </p:spTgt>
                                        </p:tgtEl>
                                        <p:attrNameLst>
                                          <p:attrName>style.visibility</p:attrName>
                                        </p:attrNameLst>
                                      </p:cBhvr>
                                      <p:to>
                                        <p:strVal val="visible"/>
                                      </p:to>
                                    </p:set>
                                    <p:animEffect filter="fade" transition="in">
                                      <p:cBhvr>
                                        <p:cTn dur="1000"/>
                                        <p:tgtEl>
                                          <p:spTgt spid="11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0" st="10"/>
                                            </p:txEl>
                                          </p:spTgt>
                                        </p:tgtEl>
                                        <p:attrNameLst>
                                          <p:attrName>style.visibility</p:attrName>
                                        </p:attrNameLst>
                                      </p:cBhvr>
                                      <p:to>
                                        <p:strVal val="visible"/>
                                      </p:to>
                                    </p:set>
                                    <p:animEffect filter="fade" transition="in">
                                      <p:cBhvr>
                                        <p:cTn dur="1000"/>
                                        <p:tgtEl>
                                          <p:spTgt spid="11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1" st="11"/>
                                            </p:txEl>
                                          </p:spTgt>
                                        </p:tgtEl>
                                        <p:attrNameLst>
                                          <p:attrName>style.visibility</p:attrName>
                                        </p:attrNameLst>
                                      </p:cBhvr>
                                      <p:to>
                                        <p:strVal val="visible"/>
                                      </p:to>
                                    </p:set>
                                    <p:animEffect filter="fade" transition="in">
                                      <p:cBhvr>
                                        <p:cTn dur="1000"/>
                                        <p:tgtEl>
                                          <p:spTgt spid="118">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lvl="0">
              <a:spcBef>
                <a:spcPts val="0"/>
              </a:spcBef>
              <a:buNone/>
            </a:pPr>
            <a:r>
              <a:rPr lang="en"/>
              <a:t>Existing Solutions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